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Lst>
  <p:sldSz cx="18288000" cy="10287000"/>
  <p:notesSz cx="6858000" cy="9144000"/>
  <p:embeddedFontLst>
    <p:embeddedFont>
      <p:font typeface="Calibri" panose="020F0502020204030204" pitchFamily="34" charset="0"/>
      <p:regular r:id="rId7"/>
      <p:bold r:id="rId8"/>
      <p:italic r:id="rId9"/>
      <p:boldItalic r:id="rId10"/>
    </p:embeddedFont>
    <p:embeddedFont>
      <p:font typeface="Dekko" panose="020B0604020202020204" charset="0"/>
      <p:regular r:id="rId11"/>
    </p:embeddedFont>
    <p:embeddedFont>
      <p:font typeface="Moontime"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0" d="100"/>
          <a:sy n="50" d="100"/>
        </p:scale>
        <p:origin x="542"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viewProps" Target="viewProps.xml"/></Relationships>
</file>

<file path=ppt/media/image1.jpeg>
</file>

<file path=ppt/media/image2.pn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0493" r="10493"/>
          <a:stretch>
            <a:fillRect/>
          </a:stretch>
        </p:blipFill>
        <p:spPr>
          <a:xfrm>
            <a:off x="0" y="-23315"/>
            <a:ext cx="18288000" cy="10287000"/>
          </a:xfrm>
          <a:prstGeom prst="rect">
            <a:avLst/>
          </a:prstGeom>
        </p:spPr>
      </p:pic>
      <p:sp>
        <p:nvSpPr>
          <p:cNvPr id="3" name="TextBox 3"/>
          <p:cNvSpPr txBox="1"/>
          <p:nvPr/>
        </p:nvSpPr>
        <p:spPr>
          <a:xfrm>
            <a:off x="-76200" y="6244805"/>
            <a:ext cx="10136422" cy="2734838"/>
          </a:xfrm>
          <a:prstGeom prst="rect">
            <a:avLst/>
          </a:prstGeom>
        </p:spPr>
        <p:txBody>
          <a:bodyPr lIns="0" tIns="0" rIns="0" bIns="0" rtlCol="0" anchor="t">
            <a:spAutoFit/>
          </a:bodyPr>
          <a:lstStyle/>
          <a:p>
            <a:pPr algn="ctr">
              <a:lnSpc>
                <a:spcPts val="7279"/>
              </a:lnSpc>
            </a:pPr>
            <a:r>
              <a:rPr lang="en-US" sz="5199" dirty="0">
                <a:solidFill>
                  <a:srgbClr val="FFFFFF"/>
                </a:solidFill>
                <a:latin typeface="Dekko"/>
              </a:rPr>
              <a:t>With single screen access used by multi users</a:t>
            </a:r>
          </a:p>
          <a:p>
            <a:pPr algn="ctr">
              <a:lnSpc>
                <a:spcPts val="7279"/>
              </a:lnSpc>
            </a:pPr>
            <a:endParaRPr lang="en-US" sz="5199" dirty="0">
              <a:solidFill>
                <a:srgbClr val="FFFFFF"/>
              </a:solidFill>
              <a:latin typeface="Dekko"/>
            </a:endParaRPr>
          </a:p>
        </p:txBody>
      </p:sp>
      <p:sp>
        <p:nvSpPr>
          <p:cNvPr id="4" name="TextBox 4"/>
          <p:cNvSpPr txBox="1"/>
          <p:nvPr/>
        </p:nvSpPr>
        <p:spPr>
          <a:xfrm>
            <a:off x="7543800" y="1866900"/>
            <a:ext cx="4233401" cy="3718288"/>
          </a:xfrm>
          <a:prstGeom prst="rect">
            <a:avLst/>
          </a:prstGeom>
        </p:spPr>
        <p:txBody>
          <a:bodyPr lIns="0" tIns="0" rIns="0" bIns="0" rtlCol="0" anchor="t">
            <a:spAutoFit/>
          </a:bodyPr>
          <a:lstStyle/>
          <a:p>
            <a:pPr algn="ctr">
              <a:lnSpc>
                <a:spcPts val="30547"/>
              </a:lnSpc>
            </a:pPr>
            <a:r>
              <a:rPr lang="en-US" sz="21819" dirty="0">
                <a:solidFill>
                  <a:srgbClr val="FFFFFF"/>
                </a:solidFill>
                <a:latin typeface="Moontime"/>
              </a:rPr>
              <a:t>OTT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
        <p:nvSpPr>
          <p:cNvPr id="3" name="TextBox 3"/>
          <p:cNvSpPr txBox="1"/>
          <p:nvPr/>
        </p:nvSpPr>
        <p:spPr>
          <a:xfrm>
            <a:off x="5590411" y="2497"/>
            <a:ext cx="7107178" cy="2154436"/>
          </a:xfrm>
          <a:prstGeom prst="rect">
            <a:avLst/>
          </a:prstGeom>
        </p:spPr>
        <p:txBody>
          <a:bodyPr lIns="0" tIns="0" rIns="0" bIns="0" rtlCol="0" anchor="t">
            <a:spAutoFit/>
          </a:bodyPr>
          <a:lstStyle/>
          <a:p>
            <a:pPr algn="ctr">
              <a:lnSpc>
                <a:spcPts val="16826"/>
              </a:lnSpc>
            </a:pPr>
            <a:r>
              <a:rPr lang="en-US" sz="12019" dirty="0">
                <a:solidFill>
                  <a:srgbClr val="FFFFFF"/>
                </a:solidFill>
                <a:latin typeface="Moontime"/>
              </a:rPr>
              <a:t>Critical </a:t>
            </a:r>
            <a:r>
              <a:rPr lang="en-US" sz="11900" dirty="0">
                <a:solidFill>
                  <a:srgbClr val="FFFFFF"/>
                </a:solidFill>
                <a:latin typeface="Moontime"/>
              </a:rPr>
              <a:t>Condition</a:t>
            </a:r>
          </a:p>
        </p:txBody>
      </p:sp>
      <p:sp>
        <p:nvSpPr>
          <p:cNvPr id="4" name="TextBox 4"/>
          <p:cNvSpPr txBox="1"/>
          <p:nvPr/>
        </p:nvSpPr>
        <p:spPr>
          <a:xfrm>
            <a:off x="0" y="3279051"/>
            <a:ext cx="18288000" cy="5745163"/>
          </a:xfrm>
          <a:prstGeom prst="rect">
            <a:avLst/>
          </a:prstGeom>
        </p:spPr>
        <p:txBody>
          <a:bodyPr lIns="0" tIns="0" rIns="0" bIns="0" rtlCol="0" anchor="t">
            <a:spAutoFit/>
          </a:bodyPr>
          <a:lstStyle/>
          <a:p>
            <a:pPr algn="ctr">
              <a:lnSpc>
                <a:spcPts val="6358"/>
              </a:lnSpc>
            </a:pPr>
            <a:r>
              <a:rPr lang="en-US" sz="4541" dirty="0">
                <a:solidFill>
                  <a:srgbClr val="FFFFFF"/>
                </a:solidFill>
                <a:latin typeface="Dekko"/>
              </a:rPr>
              <a:t> One critical section in online streaming is the process of streaming content to users. This process involves receiving and processing user request for video content, retrieving the requested content from a server, and streaming the content to the user’s device. Additionally , online streaming must manage multiple user sessions simultaneously to ensure that each user’s experience is personalized and seamless</a:t>
            </a:r>
          </a:p>
          <a:p>
            <a:pPr algn="ctr">
              <a:lnSpc>
                <a:spcPts val="6358"/>
              </a:lnSpc>
            </a:pPr>
            <a:endParaRPr lang="en-US" sz="4541" dirty="0">
              <a:solidFill>
                <a:srgbClr val="FFFFFF"/>
              </a:solidFill>
              <a:latin typeface="Dekk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28149" b="29989"/>
          <a:stretch>
            <a:fillRect/>
          </a:stretch>
        </p:blipFill>
        <p:spPr>
          <a:xfrm>
            <a:off x="0" y="0"/>
            <a:ext cx="18288000" cy="10287000"/>
          </a:xfrm>
          <a:prstGeom prst="rect">
            <a:avLst/>
          </a:prstGeom>
        </p:spPr>
      </p:pic>
      <p:sp>
        <p:nvSpPr>
          <p:cNvPr id="3" name="TextBox 3"/>
          <p:cNvSpPr txBox="1"/>
          <p:nvPr/>
        </p:nvSpPr>
        <p:spPr>
          <a:xfrm>
            <a:off x="6160152" y="102553"/>
            <a:ext cx="5967697" cy="2154436"/>
          </a:xfrm>
          <a:prstGeom prst="rect">
            <a:avLst/>
          </a:prstGeom>
        </p:spPr>
        <p:txBody>
          <a:bodyPr lIns="0" tIns="0" rIns="0" bIns="0" rtlCol="0" anchor="t">
            <a:spAutoFit/>
          </a:bodyPr>
          <a:lstStyle/>
          <a:p>
            <a:pPr algn="ctr">
              <a:lnSpc>
                <a:spcPts val="16799"/>
              </a:lnSpc>
            </a:pPr>
            <a:r>
              <a:rPr lang="en-US" sz="11900" dirty="0">
                <a:solidFill>
                  <a:srgbClr val="FFFFFF"/>
                </a:solidFill>
                <a:latin typeface="Moontime"/>
              </a:rPr>
              <a:t>Race Condition</a:t>
            </a:r>
          </a:p>
        </p:txBody>
      </p:sp>
      <p:sp>
        <p:nvSpPr>
          <p:cNvPr id="4" name="TextBox 4"/>
          <p:cNvSpPr txBox="1"/>
          <p:nvPr/>
        </p:nvSpPr>
        <p:spPr>
          <a:xfrm>
            <a:off x="0" y="3300730"/>
            <a:ext cx="18288000" cy="5745163"/>
          </a:xfrm>
          <a:prstGeom prst="rect">
            <a:avLst/>
          </a:prstGeom>
        </p:spPr>
        <p:txBody>
          <a:bodyPr lIns="0" tIns="0" rIns="0" bIns="0" rtlCol="0" anchor="t">
            <a:spAutoFit/>
          </a:bodyPr>
          <a:lstStyle/>
          <a:p>
            <a:pPr algn="ctr">
              <a:lnSpc>
                <a:spcPts val="6355"/>
              </a:lnSpc>
            </a:pPr>
            <a:r>
              <a:rPr lang="en-US" sz="4539" dirty="0">
                <a:solidFill>
                  <a:srgbClr val="FFFFFF"/>
                </a:solidFill>
                <a:latin typeface="Dekko"/>
              </a:rPr>
              <a:t>  In the scenario where two users are accessing </a:t>
            </a:r>
            <a:r>
              <a:rPr lang="en-US" sz="4541" dirty="0">
                <a:solidFill>
                  <a:srgbClr val="FFFFFF"/>
                </a:solidFill>
                <a:latin typeface="Dekko"/>
              </a:rPr>
              <a:t>online streaming</a:t>
            </a:r>
            <a:r>
              <a:rPr lang="en-US" sz="4539" dirty="0">
                <a:solidFill>
                  <a:srgbClr val="FFFFFF"/>
                </a:solidFill>
                <a:latin typeface="Dekko"/>
              </a:rPr>
              <a:t> at the same time using a single screen, a race condition can occur when both users try to access the same content simultaneously. This can cause conflicts in the system as the platform may not be able to handle the requests from both users simultaneously, leading to buffering or other inefficient in the streaming process.</a:t>
            </a:r>
          </a:p>
          <a:p>
            <a:pPr algn="ctr">
              <a:lnSpc>
                <a:spcPts val="6355"/>
              </a:lnSpc>
            </a:pPr>
            <a:endParaRPr lang="en-US" sz="4539" dirty="0">
              <a:solidFill>
                <a:srgbClr val="FFFFFF"/>
              </a:solidFill>
              <a:latin typeface="Dekk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2500" b="12499"/>
          <a:stretch>
            <a:fillRect/>
          </a:stretch>
        </p:blipFill>
        <p:spPr>
          <a:xfrm>
            <a:off x="0" y="0"/>
            <a:ext cx="18288000" cy="10287000"/>
          </a:xfrm>
          <a:prstGeom prst="rect">
            <a:avLst/>
          </a:prstGeom>
        </p:spPr>
      </p:pic>
      <p:sp>
        <p:nvSpPr>
          <p:cNvPr id="3" name="TextBox 3"/>
          <p:cNvSpPr txBox="1"/>
          <p:nvPr/>
        </p:nvSpPr>
        <p:spPr>
          <a:xfrm>
            <a:off x="0" y="2505710"/>
            <a:ext cx="18288000" cy="8463855"/>
          </a:xfrm>
          <a:prstGeom prst="rect">
            <a:avLst/>
          </a:prstGeom>
        </p:spPr>
        <p:txBody>
          <a:bodyPr lIns="0" tIns="0" rIns="0" bIns="0" rtlCol="0" anchor="t">
            <a:spAutoFit/>
          </a:bodyPr>
          <a:lstStyle/>
          <a:p>
            <a:pPr algn="ctr">
              <a:lnSpc>
                <a:spcPts val="5459"/>
              </a:lnSpc>
            </a:pPr>
            <a:r>
              <a:rPr lang="en-US" sz="3500" dirty="0">
                <a:solidFill>
                  <a:srgbClr val="FFFFFF"/>
                </a:solidFill>
                <a:latin typeface="Dekko"/>
              </a:rPr>
              <a:t> To avoid race conditions, online streaming uses synchronization mechanisms such as queue management and load balancing to ensure that user requests are processed in a timely and efficient manner. Additionally, the platform uses advanced algorithms that prioritize user requests based on factors such as user engagement, relevance, and recency to generate personalized and relevant content for each user. In the case of two users accessing the platform simultaneously, online streaming may employ features like multiple user profiles or recommendations based on individual viewing history to ensure that each user's experience is personalized and not impacted by the actions of other users. Overall, an efficient streaming platform like online streaming requires careful management of the critical section and effective synchronization mechanisms to avoid race conditions and ensure a smooth user experience, even when multiple users are accessing the platform simultaneously.</a:t>
            </a:r>
          </a:p>
          <a:p>
            <a:pPr algn="ctr">
              <a:lnSpc>
                <a:spcPts val="5459"/>
              </a:lnSpc>
            </a:pPr>
            <a:endParaRPr lang="en-US" sz="3899" dirty="0">
              <a:solidFill>
                <a:srgbClr val="FFFFFF"/>
              </a:solidFill>
              <a:latin typeface="Dekko"/>
            </a:endParaRPr>
          </a:p>
        </p:txBody>
      </p:sp>
      <p:sp>
        <p:nvSpPr>
          <p:cNvPr id="4" name="TextBox 4"/>
          <p:cNvSpPr txBox="1"/>
          <p:nvPr/>
        </p:nvSpPr>
        <p:spPr>
          <a:xfrm>
            <a:off x="6808632" y="200283"/>
            <a:ext cx="4042083" cy="2056839"/>
          </a:xfrm>
          <a:prstGeom prst="rect">
            <a:avLst/>
          </a:prstGeom>
        </p:spPr>
        <p:txBody>
          <a:bodyPr lIns="0" tIns="0" rIns="0" bIns="0" rtlCol="0" anchor="t">
            <a:spAutoFit/>
          </a:bodyPr>
          <a:lstStyle/>
          <a:p>
            <a:pPr algn="ctr">
              <a:lnSpc>
                <a:spcPts val="16826"/>
              </a:lnSpc>
              <a:spcBef>
                <a:spcPct val="0"/>
              </a:spcBef>
            </a:pPr>
            <a:r>
              <a:rPr lang="en-US" sz="12019">
                <a:solidFill>
                  <a:srgbClr val="FFFFFF"/>
                </a:solidFill>
                <a:latin typeface="Moontime"/>
              </a:rPr>
              <a:t>Conclusion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0" y="0"/>
            <a:ext cx="18288000" cy="10287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300</Words>
  <Application>Microsoft Office PowerPoint</Application>
  <PresentationFormat>Custom</PresentationFormat>
  <Paragraphs>8</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Moontime</vt:lpstr>
      <vt:lpstr>Dekko</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With single screen access used by multi users</dc:title>
  <cp:lastModifiedBy>Darshan Reddy</cp:lastModifiedBy>
  <cp:revision>3</cp:revision>
  <dcterms:created xsi:type="dcterms:W3CDTF">2006-08-16T00:00:00Z</dcterms:created>
  <dcterms:modified xsi:type="dcterms:W3CDTF">2023-05-08T06:55:22Z</dcterms:modified>
  <dc:identifier>DAFiTv9n5Pg</dc:identifier>
</cp:coreProperties>
</file>

<file path=docProps/thumbnail.jpeg>
</file>